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555" r:id="rId2"/>
    <p:sldId id="620" r:id="rId3"/>
    <p:sldId id="609" r:id="rId4"/>
    <p:sldId id="610" r:id="rId5"/>
    <p:sldId id="621" r:id="rId6"/>
    <p:sldId id="616" r:id="rId7"/>
    <p:sldId id="611" r:id="rId8"/>
    <p:sldId id="612" r:id="rId9"/>
    <p:sldId id="613" r:id="rId10"/>
    <p:sldId id="615" r:id="rId11"/>
    <p:sldId id="623" r:id="rId12"/>
    <p:sldId id="625" r:id="rId13"/>
    <p:sldId id="627" r:id="rId14"/>
    <p:sldId id="5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ECC"/>
    <a:srgbClr val="34BEAF"/>
    <a:srgbClr val="73C073"/>
    <a:srgbClr val="58BF92"/>
    <a:srgbClr val="2EBDB7"/>
    <a:srgbClr val="1FBFDF"/>
    <a:srgbClr val="20C0E1"/>
    <a:srgbClr val="27BEBF"/>
    <a:srgbClr val="66CCFF"/>
    <a:srgbClr val="36C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98" d="100"/>
          <a:sy n="98" d="100"/>
        </p:scale>
        <p:origin x="7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11A5A-003F-409F-A287-172C3231BD19}" type="datetimeFigureOut">
              <a:rPr lang="en-IE" smtClean="0"/>
              <a:t>25/09/2023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E6623-3F6B-4FC3-9221-C28464152A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771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d5325073ae_0_7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d5325073ae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rgbClr val="333333"/>
                </a:solidFill>
                <a:latin typeface="+mj-l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4" name="Google Shape;18;p12">
            <a:extLst>
              <a:ext uri="{FF2B5EF4-FFF2-40B4-BE49-F238E27FC236}">
                <a16:creationId xmlns:a16="http://schemas.microsoft.com/office/drawing/2014/main" id="{D44E9DFB-18EA-49DA-B4AB-3BEB7A50AA3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888661" y="1339425"/>
            <a:ext cx="2414675" cy="1953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1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333333"/>
                </a:solidFill>
                <a:latin typeface="Arial (Body)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rgbClr val="333333"/>
                </a:solidFill>
                <a:latin typeface="Arial (Body)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lang="en-US" dirty="0">
              <a:latin typeface="Arial (Body)"/>
            </a:endParaRPr>
          </a:p>
          <a:p>
            <a:endParaRPr dirty="0"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333333"/>
                </a:solidFill>
                <a:latin typeface="Arial (Body)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rgbClr val="333333"/>
                </a:solidFill>
                <a:latin typeface="Arial (Body)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333333"/>
                </a:solidFill>
                <a:latin typeface="Arial (Body)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>
              <a:latin typeface="Arial (Body)"/>
            </a:endParaRPr>
          </a:p>
          <a:p>
            <a:endParaRPr dirty="0"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088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4857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B8C3E5-A9F1-43CF-9DAB-3CC8AEF7BF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3433665" y="-1900333"/>
            <a:ext cx="5324668" cy="121919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3994D3-DD85-4C68-B0CF-D8C7D74DE069}"/>
              </a:ext>
            </a:extLst>
          </p:cNvPr>
          <p:cNvSpPr/>
          <p:nvPr userDrawn="1"/>
        </p:nvSpPr>
        <p:spPr>
          <a:xfrm rot="5400000">
            <a:off x="3407578" y="-1926422"/>
            <a:ext cx="5376845" cy="12191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124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333333"/>
                </a:solidFill>
                <a:latin typeface="Arial (Headings)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33333"/>
                </a:solidFill>
                <a:latin typeface="Arial (Body)"/>
                <a:ea typeface="Arial (Body)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rgbClr val="333333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lang="en-US" dirty="0">
              <a:latin typeface="+mn-lt"/>
            </a:endParaRPr>
          </a:p>
          <a:p>
            <a:endParaRPr dirty="0"/>
          </a:p>
        </p:txBody>
      </p:sp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493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1_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80CDF-3616-4028-8FC4-7182EB689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819679" y="485676"/>
            <a:ext cx="5324668" cy="74199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F392FD-D408-4C43-B494-7F0E21E6C419}"/>
              </a:ext>
            </a:extLst>
          </p:cNvPr>
          <p:cNvSpPr/>
          <p:nvPr userDrawn="1"/>
        </p:nvSpPr>
        <p:spPr>
          <a:xfrm rot="5400000">
            <a:off x="5793588" y="459590"/>
            <a:ext cx="5376848" cy="74199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38D012-0FB1-4835-97E8-6FC70DF0CE29}"/>
              </a:ext>
            </a:extLst>
          </p:cNvPr>
          <p:cNvSpPr/>
          <p:nvPr userDrawn="1"/>
        </p:nvSpPr>
        <p:spPr>
          <a:xfrm>
            <a:off x="4772022" y="772998"/>
            <a:ext cx="1176292" cy="60850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333333"/>
                </a:solidFill>
                <a:latin typeface="Arial (Headings)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rgbClr val="333333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lang="en-US" dirty="0">
              <a:latin typeface="+mn-lt"/>
            </a:endParaRPr>
          </a:p>
          <a:p>
            <a:endParaRPr dirty="0"/>
          </a:p>
        </p:txBody>
      </p:sp>
      <p:sp>
        <p:nvSpPr>
          <p:cNvPr id="64" name="Google Shape;64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33333"/>
                </a:solidFill>
                <a:latin typeface="Arial (Body)"/>
                <a:ea typeface="Arial (Body)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8056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1_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80CDF-3616-4028-8FC4-7182EB689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819679" y="485676"/>
            <a:ext cx="5324668" cy="74199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F392FD-D408-4C43-B494-7F0E21E6C419}"/>
              </a:ext>
            </a:extLst>
          </p:cNvPr>
          <p:cNvSpPr/>
          <p:nvPr userDrawn="1"/>
        </p:nvSpPr>
        <p:spPr>
          <a:xfrm rot="5400000">
            <a:off x="5793588" y="459590"/>
            <a:ext cx="5376848" cy="74199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38D012-0FB1-4835-97E8-6FC70DF0CE29}"/>
              </a:ext>
            </a:extLst>
          </p:cNvPr>
          <p:cNvSpPr/>
          <p:nvPr userDrawn="1"/>
        </p:nvSpPr>
        <p:spPr>
          <a:xfrm>
            <a:off x="4772022" y="772998"/>
            <a:ext cx="1176292" cy="60850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333333"/>
                </a:solidFill>
                <a:latin typeface="Arial (Headings)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rgbClr val="333333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lang="en-US" dirty="0">
              <a:latin typeface="+mn-lt"/>
            </a:endParaRPr>
          </a:p>
          <a:p>
            <a:endParaRPr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AE5D9-3AC2-47F9-9998-A5D2DEB9DA68}"/>
              </a:ext>
            </a:extLst>
          </p:cNvPr>
          <p:cNvSpPr/>
          <p:nvPr userDrawn="1"/>
        </p:nvSpPr>
        <p:spPr>
          <a:xfrm rot="10800000">
            <a:off x="11015708" y="772998"/>
            <a:ext cx="1176292" cy="60850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4" name="Google Shape;64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33333"/>
                </a:solidFill>
                <a:latin typeface="Arial (Body)"/>
                <a:ea typeface="Arial (Body)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7671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333333"/>
                </a:solidFill>
                <a:latin typeface="Arial (Body)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333333"/>
                </a:solidFill>
                <a:latin typeface="Arial (Body)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2" name="Google Shape;7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73" name="Google Shape;7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8804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 hasCustomPrompt="1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333333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br>
              <a:rPr lang="en-US" dirty="0"/>
            </a:br>
            <a:endParaRPr dirty="0"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333333"/>
                </a:solidFill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endParaRPr dirty="0"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4338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1_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 hasCustomPrompt="1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333333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br>
              <a:rPr lang="en-US" dirty="0"/>
            </a:br>
            <a:endParaRPr dirty="0"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A8B30-256C-483A-AA5C-A6CA88F70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23916" y="-90584"/>
            <a:ext cx="5324668" cy="8572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65B8A5-5333-4021-828E-0E777954E13D}"/>
              </a:ext>
            </a:extLst>
          </p:cNvPr>
          <p:cNvSpPr/>
          <p:nvPr userDrawn="1"/>
        </p:nvSpPr>
        <p:spPr>
          <a:xfrm rot="5400000">
            <a:off x="1597824" y="-116669"/>
            <a:ext cx="5376848" cy="85724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CA5BB-BDB6-407F-BD83-3E0722DE53AE}"/>
              </a:ext>
            </a:extLst>
          </p:cNvPr>
          <p:cNvSpPr/>
          <p:nvPr userDrawn="1"/>
        </p:nvSpPr>
        <p:spPr>
          <a:xfrm rot="10800000">
            <a:off x="7105202" y="772998"/>
            <a:ext cx="1467293" cy="60850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333333"/>
                </a:solidFill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endParaRPr dirty="0"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0117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1_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 hasCustomPrompt="1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333333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br>
              <a:rPr lang="en-US" dirty="0"/>
            </a:br>
            <a:endParaRPr dirty="0"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A8B30-256C-483A-AA5C-A6CA88F70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23916" y="-90584"/>
            <a:ext cx="5324668" cy="8572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65B8A5-5333-4021-828E-0E777954E13D}"/>
              </a:ext>
            </a:extLst>
          </p:cNvPr>
          <p:cNvSpPr/>
          <p:nvPr userDrawn="1"/>
        </p:nvSpPr>
        <p:spPr>
          <a:xfrm rot="5400000">
            <a:off x="1597824" y="-116669"/>
            <a:ext cx="5376848" cy="85724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CA5BB-BDB6-407F-BD83-3E0722DE53AE}"/>
              </a:ext>
            </a:extLst>
          </p:cNvPr>
          <p:cNvSpPr/>
          <p:nvPr userDrawn="1"/>
        </p:nvSpPr>
        <p:spPr>
          <a:xfrm rot="10800000">
            <a:off x="7105202" y="772998"/>
            <a:ext cx="1467293" cy="60850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A4B8BD-F129-4F6F-B1CC-92A5CC83E9E3}"/>
              </a:ext>
            </a:extLst>
          </p:cNvPr>
          <p:cNvSpPr/>
          <p:nvPr userDrawn="1"/>
        </p:nvSpPr>
        <p:spPr>
          <a:xfrm>
            <a:off x="-4" y="772998"/>
            <a:ext cx="1467293" cy="60850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333333"/>
                </a:solidFill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endParaRPr dirty="0"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497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AF504-CEE8-4095-B064-98AA3FEC5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3433666" y="-1900334"/>
            <a:ext cx="5324668" cy="1219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BD3FDD-1AA2-42D7-9B93-B287606BDB7F}"/>
              </a:ext>
            </a:extLst>
          </p:cNvPr>
          <p:cNvSpPr/>
          <p:nvPr userDrawn="1"/>
        </p:nvSpPr>
        <p:spPr>
          <a:xfrm rot="5400000">
            <a:off x="3407577" y="-1926421"/>
            <a:ext cx="5376848" cy="12191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rgbClr val="333333"/>
                </a:solidFill>
                <a:latin typeface="+mj-l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8661" y="1339425"/>
            <a:ext cx="2414675" cy="1953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rgbClr val="333333"/>
                </a:solidFill>
                <a:latin typeface="Arial (Body)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lang="en-US" dirty="0"/>
          </a:p>
          <a:p>
            <a:endParaRPr dirty="0"/>
          </a:p>
        </p:txBody>
      </p:sp>
      <p:sp>
        <p:nvSpPr>
          <p:cNvPr id="166" name="Google Shape;16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167" name="Google Shape;16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4561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8854B6-7BD6-4002-9838-F98BA3A9D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3433666" y="-1900334"/>
            <a:ext cx="5324668" cy="1219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0F1078-A8A6-4992-B776-18342BA38C4B}"/>
              </a:ext>
            </a:extLst>
          </p:cNvPr>
          <p:cNvSpPr/>
          <p:nvPr userDrawn="1"/>
        </p:nvSpPr>
        <p:spPr>
          <a:xfrm rot="5400000">
            <a:off x="3407578" y="-1926422"/>
            <a:ext cx="5376848" cy="12191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4" name="Google Shape;164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rgbClr val="333333"/>
                </a:solidFill>
                <a:latin typeface="Arial (Body)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lang="en-US" dirty="0"/>
          </a:p>
          <a:p>
            <a:endParaRPr dirty="0"/>
          </a:p>
        </p:txBody>
      </p:sp>
      <p:sp>
        <p:nvSpPr>
          <p:cNvPr id="166" name="Google Shape;16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167" name="Google Shape;16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726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828" y="477645"/>
            <a:ext cx="1019744" cy="83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EAC8E4-F17E-4C8A-980D-1CA657CED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3421482" y="-1888151"/>
            <a:ext cx="5349033" cy="121919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F54245-4A2B-4CFD-8DD8-2CFE6F12E046}"/>
              </a:ext>
            </a:extLst>
          </p:cNvPr>
          <p:cNvSpPr/>
          <p:nvPr userDrawn="1"/>
        </p:nvSpPr>
        <p:spPr>
          <a:xfrm rot="5400000">
            <a:off x="3395393" y="-1914239"/>
            <a:ext cx="5401214" cy="12191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461157" y="365125"/>
            <a:ext cx="92759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Arial"/>
              <a:buNone/>
              <a:defRPr sz="4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333333"/>
                </a:solidFill>
                <a:latin typeface="+mj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120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461156" y="365125"/>
            <a:ext cx="98926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Arial"/>
              <a:buNone/>
              <a:defRPr sz="4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333333"/>
                </a:solidFill>
                <a:latin typeface="+mj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828" y="477645"/>
            <a:ext cx="1019744" cy="830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64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828" y="477645"/>
            <a:ext cx="1019744" cy="83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2FF125-C076-4953-A8D0-CDE5E064A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5336195" y="-3935797"/>
            <a:ext cx="1519609" cy="121920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689637-1DC2-478B-98E4-218B2BB0A96B}"/>
              </a:ext>
            </a:extLst>
          </p:cNvPr>
          <p:cNvSpPr/>
          <p:nvPr userDrawn="1"/>
        </p:nvSpPr>
        <p:spPr>
          <a:xfrm rot="5400000">
            <a:off x="5805790" y="-4410247"/>
            <a:ext cx="576870" cy="121884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96C8EE-9B70-4A7E-9F94-BC5F70242B1E}"/>
              </a:ext>
            </a:extLst>
          </p:cNvPr>
          <p:cNvSpPr/>
          <p:nvPr userDrawn="1"/>
        </p:nvSpPr>
        <p:spPr>
          <a:xfrm rot="16200000">
            <a:off x="5807564" y="-3464428"/>
            <a:ext cx="576871" cy="1219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333333"/>
                </a:solidFill>
                <a:latin typeface="+mj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461156" y="365125"/>
            <a:ext cx="98926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Arial"/>
              <a:buNone/>
              <a:defRPr sz="4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18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828" y="477645"/>
            <a:ext cx="1019744" cy="83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040EF-1802-4E1F-AE4D-3C5FAA63D1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3433667" y="-1900334"/>
            <a:ext cx="5324668" cy="12191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B27265-1614-4D89-8CAF-C3728B7D5D56}"/>
              </a:ext>
            </a:extLst>
          </p:cNvPr>
          <p:cNvSpPr/>
          <p:nvPr userDrawn="1"/>
        </p:nvSpPr>
        <p:spPr>
          <a:xfrm rot="5400000">
            <a:off x="3407578" y="-1926422"/>
            <a:ext cx="5376848" cy="12191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470582" y="365125"/>
            <a:ext cx="9883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Arial"/>
              <a:buNone/>
              <a:defRPr sz="4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333333"/>
                </a:solidFill>
                <a:latin typeface="+mj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39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333333"/>
                </a:solidFill>
                <a:latin typeface="Arial (Headings)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solidFill>
                  <a:srgbClr val="333333"/>
                </a:solidFill>
                <a:latin typeface="+mn-lt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rgbClr val="333333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lang="en-US" dirty="0"/>
          </a:p>
          <a:p>
            <a:endParaRPr dirty="0"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 (Body)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 (Body)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935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rgbClr val="333333"/>
                </a:solidFill>
                <a:latin typeface="Arial (Headings)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lang="en-US" dirty="0"/>
          </a:p>
          <a:p>
            <a:endParaRPr dirty="0"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58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333333"/>
                </a:solidFill>
                <a:latin typeface="Arial (Headings)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333333"/>
                </a:solidFill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>
              <a:latin typeface="+mn-lt"/>
            </a:endParaRPr>
          </a:p>
          <a:p>
            <a:endParaRPr dirty="0"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E" dirty="0"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48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br>
              <a:rPr lang="en-US" dirty="0">
                <a:latin typeface="+mj-lt"/>
              </a:rPr>
            </a:br>
            <a:endParaRPr dirty="0"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>
              <a:latin typeface="+mn-lt"/>
            </a:endParaRPr>
          </a:p>
          <a:p>
            <a:endParaRPr dirty="0"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IE" dirty="0"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IE" dirty="0"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-32994" y="-1"/>
            <a:ext cx="12224994" cy="190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2544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82" r:id="rId3"/>
    <p:sldLayoutId id="2147483681" r:id="rId4"/>
    <p:sldLayoutId id="2147483677" r:id="rId5"/>
    <p:sldLayoutId id="214748367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73" r:id="rId12"/>
    <p:sldLayoutId id="2147483668" r:id="rId13"/>
    <p:sldLayoutId id="2147483679" r:id="rId14"/>
    <p:sldLayoutId id="2147483680" r:id="rId15"/>
    <p:sldLayoutId id="2147483669" r:id="rId16"/>
    <p:sldLayoutId id="2147483670" r:id="rId17"/>
    <p:sldLayoutId id="2147483676" r:id="rId18"/>
    <p:sldLayoutId id="2147483678" r:id="rId19"/>
    <p:sldLayoutId id="2147483671" r:id="rId20"/>
    <p:sldLayoutId id="2147483674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333333"/>
          </a:solidFill>
          <a:latin typeface="+mj-lt"/>
          <a:ea typeface="Arial (Headings)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333333"/>
          </a:solidFill>
          <a:latin typeface="+mn-lt"/>
          <a:ea typeface="Arial (Headings)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9BCABF4-B809-4982-AD3A-6878E43B1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08432"/>
          </a:xfrm>
        </p:spPr>
        <p:txBody>
          <a:bodyPr>
            <a:normAutofit/>
          </a:bodyPr>
          <a:lstStyle/>
          <a:p>
            <a:r>
              <a:rPr lang="en-IE" sz="2000" b="1" dirty="0"/>
              <a:t>The Role of Data Centres as Prosumers in Future Energy Systems</a:t>
            </a:r>
          </a:p>
          <a:p>
            <a:r>
              <a:rPr lang="en-IE" dirty="0"/>
              <a:t>Alireza Etemad</a:t>
            </a:r>
          </a:p>
          <a:p>
            <a:r>
              <a:rPr lang="en-IE" sz="1800" dirty="0"/>
              <a:t>Supervisors: James O’Donnell and Lisa Ryan</a:t>
            </a:r>
          </a:p>
          <a:p>
            <a:r>
              <a:rPr lang="en-IE" sz="1800" dirty="0"/>
              <a:t>University College Dublin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School of Mechanical and Materials Engineering </a:t>
            </a:r>
            <a:endParaRPr lang="en-IE" sz="1800" dirty="0"/>
          </a:p>
        </p:txBody>
      </p:sp>
      <p:pic>
        <p:nvPicPr>
          <p:cNvPr id="3" name="Picture 2" descr="UCD_ENERGY_RGB – UCD EI">
            <a:extLst>
              <a:ext uri="{FF2B5EF4-FFF2-40B4-BE49-F238E27FC236}">
                <a16:creationId xmlns:a16="http://schemas.microsoft.com/office/drawing/2014/main" id="{8AD1FFB2-DDEE-5054-56F2-D7EE5DAD5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985" y="1344913"/>
            <a:ext cx="2717147" cy="127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College Dublin – MastiSTAPH">
            <a:extLst>
              <a:ext uri="{FF2B5EF4-FFF2-40B4-BE49-F238E27FC236}">
                <a16:creationId xmlns:a16="http://schemas.microsoft.com/office/drawing/2014/main" id="{6C3BC589-EA90-B45B-3A5A-80431648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68" y="1273428"/>
            <a:ext cx="34099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88DC3680-0E26-ED30-AD8B-D90E4A210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458" y="2054002"/>
            <a:ext cx="3280343" cy="17221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D1588-F9DB-9CFF-9040-B1AE0518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160" y="356200"/>
            <a:ext cx="9892644" cy="1325563"/>
          </a:xfrm>
        </p:spPr>
        <p:txBody>
          <a:bodyPr>
            <a:normAutofit/>
          </a:bodyPr>
          <a:lstStyle/>
          <a:p>
            <a:r>
              <a:rPr lang="en-IE" sz="2800" dirty="0">
                <a:solidFill>
                  <a:srgbClr val="36CE94"/>
                </a:solidFill>
              </a:rPr>
              <a:t>5GDH: A Network of Heat Pumps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BBDD-B2D9-C402-094C-976107459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E" smtClean="0"/>
              <a:pPr/>
              <a:t>10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DDC616-FE54-4D0D-AD5F-7D77374D3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48" y="1461456"/>
            <a:ext cx="2632998" cy="351096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5F0DDE9-76D2-2C96-4C02-7B94B11D2C98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5400000">
            <a:off x="5120777" y="4363043"/>
            <a:ext cx="607295" cy="182604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84B029-7CCD-7B7D-A33E-B1EE954BADCA}"/>
              </a:ext>
            </a:extLst>
          </p:cNvPr>
          <p:cNvSpPr/>
          <p:nvPr/>
        </p:nvSpPr>
        <p:spPr>
          <a:xfrm>
            <a:off x="3922232" y="5579714"/>
            <a:ext cx="1178337" cy="776636"/>
          </a:xfrm>
          <a:prstGeom prst="roundRect">
            <a:avLst/>
          </a:prstGeom>
          <a:solidFill>
            <a:srgbClr val="66CCFF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Air Source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200" b="1" baseline="-25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0 </a:t>
            </a:r>
            <a:r>
              <a:rPr lang="en-US" sz="1200" b="1" baseline="30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12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endParaRPr lang="en-IE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EDD142-AB14-A0F1-FBE2-158BD8D445B1}"/>
              </a:ext>
            </a:extLst>
          </p:cNvPr>
          <p:cNvSpPr/>
          <p:nvPr/>
        </p:nvSpPr>
        <p:spPr>
          <a:xfrm>
            <a:off x="5588349" y="5579400"/>
            <a:ext cx="1178338" cy="776950"/>
          </a:xfrm>
          <a:prstGeom prst="roundRect">
            <a:avLst/>
          </a:prstGeom>
          <a:solidFill>
            <a:srgbClr val="36CE94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Ground Source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200" b="1" baseline="-25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6~10 </a:t>
            </a:r>
            <a:r>
              <a:rPr lang="en-US" sz="1200" b="1" baseline="30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12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endParaRPr lang="en-IE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9A9565D-9CB4-8926-393E-44716C306C69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>
          <a:xfrm rot="5400000" flipH="1" flipV="1">
            <a:off x="5953992" y="5195946"/>
            <a:ext cx="606981" cy="159929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54F1AC-21C2-30AC-6758-6C89F73405DC}"/>
              </a:ext>
            </a:extLst>
          </p:cNvPr>
          <p:cNvSpPr/>
          <p:nvPr/>
        </p:nvSpPr>
        <p:spPr>
          <a:xfrm>
            <a:off x="7344226" y="5579400"/>
            <a:ext cx="1178338" cy="776950"/>
          </a:xfrm>
          <a:prstGeom prst="roundRect">
            <a:avLst/>
          </a:prstGeom>
          <a:solidFill>
            <a:srgbClr val="27BEB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Water Source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200" b="1" baseline="-25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??? </a:t>
            </a:r>
            <a:r>
              <a:rPr lang="en-US" sz="1200" b="1" baseline="30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12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endParaRPr lang="en-IE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414A45B-B36C-3AE1-E71B-9D5B868D0BA9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rot="16200000" flipH="1">
            <a:off x="6831931" y="4477935"/>
            <a:ext cx="606981" cy="159594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3E0EE78-9178-4606-8ADC-D477EED07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59" y="2498635"/>
            <a:ext cx="3084877" cy="832917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5740632F-BCC0-63F2-86A1-7085BF7D09A7}"/>
              </a:ext>
            </a:extLst>
          </p:cNvPr>
          <p:cNvSpPr/>
          <p:nvPr/>
        </p:nvSpPr>
        <p:spPr>
          <a:xfrm>
            <a:off x="8367549" y="3818214"/>
            <a:ext cx="1614651" cy="919472"/>
          </a:xfrm>
          <a:prstGeom prst="cloud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5GDHC network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C91D2F2B-5868-A4D7-4CA3-75E82A79EFB3}"/>
              </a:ext>
            </a:extLst>
          </p:cNvPr>
          <p:cNvCxnSpPr>
            <a:cxnSpLocks/>
            <a:stCxn id="3" idx="1"/>
            <a:endCxn id="12" idx="3"/>
          </p:cNvCxnSpPr>
          <p:nvPr/>
        </p:nvCxnSpPr>
        <p:spPr>
          <a:xfrm rot="5400000">
            <a:off x="8233136" y="5026136"/>
            <a:ext cx="1231168" cy="652311"/>
          </a:xfrm>
          <a:prstGeom prst="bentConnector2">
            <a:avLst/>
          </a:prstGeom>
          <a:ln w="38100" cap="flat" cmpd="sng" algn="ctr">
            <a:solidFill>
              <a:srgbClr val="FF0000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2" descr="University-College-Dublin-AFC-Logo-UCD-Dublin-Logo – Finn Harps FC">
            <a:extLst>
              <a:ext uri="{FF2B5EF4-FFF2-40B4-BE49-F238E27FC236}">
                <a16:creationId xmlns:a16="http://schemas.microsoft.com/office/drawing/2014/main" id="{9B34725C-45DD-A7ED-0088-C7C6134D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35560"/>
            <a:ext cx="1008077" cy="10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18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1588-F9DB-9CFF-9040-B1AE0518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55" y="285473"/>
            <a:ext cx="9892644" cy="1325563"/>
          </a:xfrm>
        </p:spPr>
        <p:txBody>
          <a:bodyPr>
            <a:normAutofit/>
          </a:bodyPr>
          <a:lstStyle/>
          <a:p>
            <a:r>
              <a:rPr lang="en-IE" sz="2800" dirty="0">
                <a:solidFill>
                  <a:srgbClr val="36CE94"/>
                </a:solidFill>
              </a:rPr>
              <a:t>SWOT Analysis of 5G Heat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BBDD-B2D9-C402-094C-976107459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E" smtClean="0"/>
              <a:pPr/>
              <a:t>11</a:t>
            </a:fld>
            <a:endParaRPr lang="en-IE" dirty="0"/>
          </a:p>
        </p:txBody>
      </p:sp>
      <p:pic>
        <p:nvPicPr>
          <p:cNvPr id="8" name="Picture 2" descr="University-College-Dublin-AFC-Logo-UCD-Dublin-Logo – Finn Harps FC">
            <a:extLst>
              <a:ext uri="{FF2B5EF4-FFF2-40B4-BE49-F238E27FC236}">
                <a16:creationId xmlns:a16="http://schemas.microsoft.com/office/drawing/2014/main" id="{E36CBBB7-7FB1-6BC9-AD77-20C052A2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35560"/>
            <a:ext cx="1008077" cy="10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175;p17">
            <a:extLst>
              <a:ext uri="{FF2B5EF4-FFF2-40B4-BE49-F238E27FC236}">
                <a16:creationId xmlns:a16="http://schemas.microsoft.com/office/drawing/2014/main" id="{18FC53DE-17FD-57F2-ECD4-318AD6837F46}"/>
              </a:ext>
            </a:extLst>
          </p:cNvPr>
          <p:cNvGrpSpPr/>
          <p:nvPr/>
        </p:nvGrpSpPr>
        <p:grpSpPr>
          <a:xfrm>
            <a:off x="4739288" y="4467176"/>
            <a:ext cx="391576" cy="387793"/>
            <a:chOff x="5049725" y="1435050"/>
            <a:chExt cx="486550" cy="481850"/>
          </a:xfrm>
        </p:grpSpPr>
        <p:sp>
          <p:nvSpPr>
            <p:cNvPr id="6" name="Google Shape;176;p17">
              <a:extLst>
                <a:ext uri="{FF2B5EF4-FFF2-40B4-BE49-F238E27FC236}">
                  <a16:creationId xmlns:a16="http://schemas.microsoft.com/office/drawing/2014/main" id="{3A627AD3-87AC-BE70-C3B7-7990232197B0}"/>
                </a:ext>
              </a:extLst>
            </p:cNvPr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9" name="Google Shape;177;p17">
              <a:extLst>
                <a:ext uri="{FF2B5EF4-FFF2-40B4-BE49-F238E27FC236}">
                  <a16:creationId xmlns:a16="http://schemas.microsoft.com/office/drawing/2014/main" id="{BBC68C5B-0F8A-F18D-2346-24A3273CE494}"/>
                </a:ext>
              </a:extLst>
            </p:cNvPr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0" name="Google Shape;178;p17">
              <a:extLst>
                <a:ext uri="{FF2B5EF4-FFF2-40B4-BE49-F238E27FC236}">
                  <a16:creationId xmlns:a16="http://schemas.microsoft.com/office/drawing/2014/main" id="{AE1EB72A-41A2-1E8C-ED65-C2107052EB64}"/>
                </a:ext>
              </a:extLst>
            </p:cNvPr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1" name="Google Shape;179;p17">
              <a:extLst>
                <a:ext uri="{FF2B5EF4-FFF2-40B4-BE49-F238E27FC236}">
                  <a16:creationId xmlns:a16="http://schemas.microsoft.com/office/drawing/2014/main" id="{99A10514-ECF0-DE73-C78E-364ABBF4DC44}"/>
                </a:ext>
              </a:extLst>
            </p:cNvPr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12" name="Google Shape;194;p17">
            <a:extLst>
              <a:ext uri="{FF2B5EF4-FFF2-40B4-BE49-F238E27FC236}">
                <a16:creationId xmlns:a16="http://schemas.microsoft.com/office/drawing/2014/main" id="{9FB7091D-91D5-D31A-E125-29CBB999369A}"/>
              </a:ext>
            </a:extLst>
          </p:cNvPr>
          <p:cNvGrpSpPr/>
          <p:nvPr/>
        </p:nvGrpSpPr>
        <p:grpSpPr>
          <a:xfrm>
            <a:off x="6991753" y="4480777"/>
            <a:ext cx="415284" cy="360550"/>
            <a:chOff x="6218300" y="4416175"/>
            <a:chExt cx="516000" cy="448000"/>
          </a:xfrm>
        </p:grpSpPr>
        <p:sp>
          <p:nvSpPr>
            <p:cNvPr id="13" name="Google Shape;195;p17">
              <a:extLst>
                <a:ext uri="{FF2B5EF4-FFF2-40B4-BE49-F238E27FC236}">
                  <a16:creationId xmlns:a16="http://schemas.microsoft.com/office/drawing/2014/main" id="{62F39995-A61C-01B0-0195-1C9AA0D3E789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" name="Google Shape;196;p17">
              <a:extLst>
                <a:ext uri="{FF2B5EF4-FFF2-40B4-BE49-F238E27FC236}">
                  <a16:creationId xmlns:a16="http://schemas.microsoft.com/office/drawing/2014/main" id="{E60B9A41-4C63-07CA-AED5-A86A9769E80A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5" name="Google Shape;197;p17">
              <a:extLst>
                <a:ext uri="{FF2B5EF4-FFF2-40B4-BE49-F238E27FC236}">
                  <a16:creationId xmlns:a16="http://schemas.microsoft.com/office/drawing/2014/main" id="{BBBFE0AE-CAE4-6FDC-B908-F8192F918AC5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16" name="Google Shape;162;p17">
            <a:extLst>
              <a:ext uri="{FF2B5EF4-FFF2-40B4-BE49-F238E27FC236}">
                <a16:creationId xmlns:a16="http://schemas.microsoft.com/office/drawing/2014/main" id="{AD240015-635F-F06C-AFBE-C17D78CBBF55}"/>
              </a:ext>
            </a:extLst>
          </p:cNvPr>
          <p:cNvGrpSpPr/>
          <p:nvPr/>
        </p:nvGrpSpPr>
        <p:grpSpPr>
          <a:xfrm>
            <a:off x="6167100" y="1432329"/>
            <a:ext cx="6042621" cy="1932933"/>
            <a:chOff x="4612034" y="1393224"/>
            <a:chExt cx="4531966" cy="1449701"/>
          </a:xfrm>
        </p:grpSpPr>
        <p:sp>
          <p:nvSpPr>
            <p:cNvPr id="17" name="Google Shape;163;p17">
              <a:extLst>
                <a:ext uri="{FF2B5EF4-FFF2-40B4-BE49-F238E27FC236}">
                  <a16:creationId xmlns:a16="http://schemas.microsoft.com/office/drawing/2014/main" id="{9F10BE64-A517-D556-0222-F7DD442288F5}"/>
                </a:ext>
              </a:extLst>
            </p:cNvPr>
            <p:cNvSpPr/>
            <p:nvPr/>
          </p:nvSpPr>
          <p:spPr>
            <a:xfrm>
              <a:off x="4612034" y="1393225"/>
              <a:ext cx="1320894" cy="1320894"/>
            </a:xfrm>
            <a:custGeom>
              <a:avLst/>
              <a:gdLst/>
              <a:ahLst/>
              <a:cxnLst/>
              <a:rect l="l" t="t" r="r" b="b"/>
              <a:pathLst>
                <a:path w="46173" h="46173" extrusionOk="0">
                  <a:moveTo>
                    <a:pt x="0" y="1"/>
                  </a:moveTo>
                  <a:lnTo>
                    <a:pt x="0" y="15907"/>
                  </a:lnTo>
                  <a:cubicBezTo>
                    <a:pt x="16395" y="16622"/>
                    <a:pt x="29563" y="29778"/>
                    <a:pt x="30278" y="46173"/>
                  </a:cubicBezTo>
                  <a:lnTo>
                    <a:pt x="46173" y="46173"/>
                  </a:lnTo>
                  <a:cubicBezTo>
                    <a:pt x="45446" y="21003"/>
                    <a:pt x="25170" y="739"/>
                    <a:pt x="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64;p17">
              <a:extLst>
                <a:ext uri="{FF2B5EF4-FFF2-40B4-BE49-F238E27FC236}">
                  <a16:creationId xmlns:a16="http://schemas.microsoft.com/office/drawing/2014/main" id="{73DFD0D3-E9F9-8496-4893-EA7F9BB8FC36}"/>
                </a:ext>
              </a:extLst>
            </p:cNvPr>
            <p:cNvSpPr txBox="1"/>
            <p:nvPr/>
          </p:nvSpPr>
          <p:spPr>
            <a:xfrm>
              <a:off x="6237674" y="1393224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Weaknesses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165;p17">
              <a:extLst>
                <a:ext uri="{FF2B5EF4-FFF2-40B4-BE49-F238E27FC236}">
                  <a16:creationId xmlns:a16="http://schemas.microsoft.com/office/drawing/2014/main" id="{6B1D1C94-7B8E-6EDC-6832-7696F6B8AB57}"/>
                </a:ext>
              </a:extLst>
            </p:cNvPr>
            <p:cNvSpPr txBox="1"/>
            <p:nvPr/>
          </p:nvSpPr>
          <p:spPr>
            <a:xfrm>
              <a:off x="5932927" y="1711509"/>
              <a:ext cx="3211073" cy="1131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400" dirty="0">
                  <a:solidFill>
                    <a:srgbClr val="43434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Roboto"/>
                </a:rPr>
                <a:t>More Expensive Substations</a:t>
              </a:r>
              <a:endPara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Larger pipeline diameter due to Low ΔT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Electricity costs for HPs.</a:t>
              </a:r>
            </a:p>
          </p:txBody>
        </p:sp>
        <p:cxnSp>
          <p:nvCxnSpPr>
            <p:cNvPr id="20" name="Google Shape;166;p17">
              <a:extLst>
                <a:ext uri="{FF2B5EF4-FFF2-40B4-BE49-F238E27FC236}">
                  <a16:creationId xmlns:a16="http://schemas.microsoft.com/office/drawing/2014/main" id="{BC93DAE5-513D-1430-77C1-235D2E034F6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138474" y="1608024"/>
              <a:ext cx="109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" name="Google Shape;167;p17">
            <a:extLst>
              <a:ext uri="{FF2B5EF4-FFF2-40B4-BE49-F238E27FC236}">
                <a16:creationId xmlns:a16="http://schemas.microsoft.com/office/drawing/2014/main" id="{0FBFEEFE-E47B-7FCB-01F4-C99405239A6B}"/>
              </a:ext>
            </a:extLst>
          </p:cNvPr>
          <p:cNvGrpSpPr/>
          <p:nvPr/>
        </p:nvGrpSpPr>
        <p:grpSpPr>
          <a:xfrm rot="10800000">
            <a:off x="7006594" y="2092721"/>
            <a:ext cx="420886" cy="383655"/>
            <a:chOff x="3300325" y="335525"/>
            <a:chExt cx="433725" cy="395250"/>
          </a:xfrm>
        </p:grpSpPr>
        <p:sp>
          <p:nvSpPr>
            <p:cNvPr id="22" name="Google Shape;168;p17">
              <a:extLst>
                <a:ext uri="{FF2B5EF4-FFF2-40B4-BE49-F238E27FC236}">
                  <a16:creationId xmlns:a16="http://schemas.microsoft.com/office/drawing/2014/main" id="{A869CA63-6308-4B2C-30A6-5513FCF97856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23" name="Google Shape;169;p17">
              <a:extLst>
                <a:ext uri="{FF2B5EF4-FFF2-40B4-BE49-F238E27FC236}">
                  <a16:creationId xmlns:a16="http://schemas.microsoft.com/office/drawing/2014/main" id="{925A07DF-09E5-133A-E26B-94C785E3B8DA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24" name="Google Shape;170;p17">
            <a:extLst>
              <a:ext uri="{FF2B5EF4-FFF2-40B4-BE49-F238E27FC236}">
                <a16:creationId xmlns:a16="http://schemas.microsoft.com/office/drawing/2014/main" id="{4E1C6432-F8F0-0BCC-442D-C6A99A18A30E}"/>
              </a:ext>
            </a:extLst>
          </p:cNvPr>
          <p:cNvGrpSpPr/>
          <p:nvPr/>
        </p:nvGrpSpPr>
        <p:grpSpPr>
          <a:xfrm>
            <a:off x="127656" y="3300652"/>
            <a:ext cx="6011688" cy="3003917"/>
            <a:chOff x="82451" y="2794465"/>
            <a:chExt cx="4508766" cy="2252937"/>
          </a:xfrm>
        </p:grpSpPr>
        <p:sp>
          <p:nvSpPr>
            <p:cNvPr id="25" name="Google Shape;171;p17">
              <a:extLst>
                <a:ext uri="{FF2B5EF4-FFF2-40B4-BE49-F238E27FC236}">
                  <a16:creationId xmlns:a16="http://schemas.microsoft.com/office/drawing/2014/main" id="{93FD7B3B-BF3A-0646-9BFD-9AA13DD0D39A}"/>
                </a:ext>
              </a:extLst>
            </p:cNvPr>
            <p:cNvSpPr/>
            <p:nvPr/>
          </p:nvSpPr>
          <p:spPr>
            <a:xfrm>
              <a:off x="3211113" y="2794465"/>
              <a:ext cx="1320579" cy="1320923"/>
            </a:xfrm>
            <a:custGeom>
              <a:avLst/>
              <a:gdLst/>
              <a:ahLst/>
              <a:cxnLst/>
              <a:rect l="l" t="t" r="r" b="b"/>
              <a:pathLst>
                <a:path w="46162" h="46174" extrusionOk="0">
                  <a:moveTo>
                    <a:pt x="1" y="1"/>
                  </a:moveTo>
                  <a:cubicBezTo>
                    <a:pt x="727" y="25171"/>
                    <a:pt x="21003" y="45435"/>
                    <a:pt x="46161" y="46173"/>
                  </a:cubicBezTo>
                  <a:lnTo>
                    <a:pt x="46161" y="30266"/>
                  </a:lnTo>
                  <a:cubicBezTo>
                    <a:pt x="29778" y="29552"/>
                    <a:pt x="16610" y="16396"/>
                    <a:pt x="1589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72;p17">
              <a:extLst>
                <a:ext uri="{FF2B5EF4-FFF2-40B4-BE49-F238E27FC236}">
                  <a16:creationId xmlns:a16="http://schemas.microsoft.com/office/drawing/2014/main" id="{BEBE85A3-E7AE-F3E4-0EE3-6D219EC27118}"/>
                </a:ext>
              </a:extLst>
            </p:cNvPr>
            <p:cNvSpPr txBox="1"/>
            <p:nvPr/>
          </p:nvSpPr>
          <p:spPr>
            <a:xfrm>
              <a:off x="1093363" y="337417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Opportunities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173;p17">
              <a:extLst>
                <a:ext uri="{FF2B5EF4-FFF2-40B4-BE49-F238E27FC236}">
                  <a16:creationId xmlns:a16="http://schemas.microsoft.com/office/drawing/2014/main" id="{12F197E9-88A3-BB5C-F441-D4A313EF74BD}"/>
                </a:ext>
              </a:extLst>
            </p:cNvPr>
            <p:cNvSpPr txBox="1"/>
            <p:nvPr/>
          </p:nvSpPr>
          <p:spPr>
            <a:xfrm>
              <a:off x="82451" y="3528125"/>
              <a:ext cx="4508766" cy="151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New business model for the energy market.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Possibility of upgrading existing high-temp DH system to 5G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Decarbonization target can be achieved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Higher interaction with the electric sector (HPs)</a:t>
              </a:r>
            </a:p>
          </p:txBody>
        </p:sp>
        <p:cxnSp>
          <p:nvCxnSpPr>
            <p:cNvPr id="28" name="Google Shape;174;p17">
              <a:extLst>
                <a:ext uri="{FF2B5EF4-FFF2-40B4-BE49-F238E27FC236}">
                  <a16:creationId xmlns:a16="http://schemas.microsoft.com/office/drawing/2014/main" id="{7B923A29-1981-2B9A-A21C-215794B81BA3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2977963" y="3588970"/>
              <a:ext cx="545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" name="Google Shape;175;p17">
            <a:extLst>
              <a:ext uri="{FF2B5EF4-FFF2-40B4-BE49-F238E27FC236}">
                <a16:creationId xmlns:a16="http://schemas.microsoft.com/office/drawing/2014/main" id="{3B2CAF78-6CE6-AD18-769D-2E6A63A65DDB}"/>
              </a:ext>
            </a:extLst>
          </p:cNvPr>
          <p:cNvGrpSpPr/>
          <p:nvPr/>
        </p:nvGrpSpPr>
        <p:grpSpPr>
          <a:xfrm>
            <a:off x="4909409" y="4194274"/>
            <a:ext cx="391576" cy="387793"/>
            <a:chOff x="5049725" y="1435050"/>
            <a:chExt cx="486550" cy="481850"/>
          </a:xfrm>
        </p:grpSpPr>
        <p:sp>
          <p:nvSpPr>
            <p:cNvPr id="30" name="Google Shape;176;p17">
              <a:extLst>
                <a:ext uri="{FF2B5EF4-FFF2-40B4-BE49-F238E27FC236}">
                  <a16:creationId xmlns:a16="http://schemas.microsoft.com/office/drawing/2014/main" id="{2BFDA1AD-8DE4-D9FC-35A6-16426E06D6C7}"/>
                </a:ext>
              </a:extLst>
            </p:cNvPr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31" name="Google Shape;177;p17">
              <a:extLst>
                <a:ext uri="{FF2B5EF4-FFF2-40B4-BE49-F238E27FC236}">
                  <a16:creationId xmlns:a16="http://schemas.microsoft.com/office/drawing/2014/main" id="{F6837FF8-5136-F91D-9F18-9FAE25A3E9FF}"/>
                </a:ext>
              </a:extLst>
            </p:cNvPr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32" name="Google Shape;178;p17">
              <a:extLst>
                <a:ext uri="{FF2B5EF4-FFF2-40B4-BE49-F238E27FC236}">
                  <a16:creationId xmlns:a16="http://schemas.microsoft.com/office/drawing/2014/main" id="{D44C189C-2D63-0711-0167-15D847F70BE6}"/>
                </a:ext>
              </a:extLst>
            </p:cNvPr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33" name="Google Shape;179;p17">
              <a:extLst>
                <a:ext uri="{FF2B5EF4-FFF2-40B4-BE49-F238E27FC236}">
                  <a16:creationId xmlns:a16="http://schemas.microsoft.com/office/drawing/2014/main" id="{06875F74-0D88-CCEE-990A-D19AF1183A6B}"/>
                </a:ext>
              </a:extLst>
            </p:cNvPr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34" name="Google Shape;180;p17">
            <a:extLst>
              <a:ext uri="{FF2B5EF4-FFF2-40B4-BE49-F238E27FC236}">
                <a16:creationId xmlns:a16="http://schemas.microsoft.com/office/drawing/2014/main" id="{E115C020-BA8A-E21C-9745-7D72EB646796}"/>
              </a:ext>
            </a:extLst>
          </p:cNvPr>
          <p:cNvGrpSpPr/>
          <p:nvPr/>
        </p:nvGrpSpPr>
        <p:grpSpPr>
          <a:xfrm>
            <a:off x="257207" y="1432330"/>
            <a:ext cx="5802771" cy="1860668"/>
            <a:chOff x="179614" y="1393225"/>
            <a:chExt cx="4352078" cy="1395502"/>
          </a:xfrm>
        </p:grpSpPr>
        <p:sp>
          <p:nvSpPr>
            <p:cNvPr id="35" name="Google Shape;181;p17">
              <a:extLst>
                <a:ext uri="{FF2B5EF4-FFF2-40B4-BE49-F238E27FC236}">
                  <a16:creationId xmlns:a16="http://schemas.microsoft.com/office/drawing/2014/main" id="{725B2B5F-20C6-4881-502B-2EE28A73434D}"/>
                </a:ext>
              </a:extLst>
            </p:cNvPr>
            <p:cNvSpPr/>
            <p:nvPr/>
          </p:nvSpPr>
          <p:spPr>
            <a:xfrm>
              <a:off x="3211113" y="1393568"/>
              <a:ext cx="1320579" cy="1320551"/>
            </a:xfrm>
            <a:custGeom>
              <a:avLst/>
              <a:gdLst/>
              <a:ahLst/>
              <a:cxnLst/>
              <a:rect l="l" t="t" r="r" b="b"/>
              <a:pathLst>
                <a:path w="46162" h="46161" extrusionOk="0">
                  <a:moveTo>
                    <a:pt x="46161" y="0"/>
                  </a:moveTo>
                  <a:cubicBezTo>
                    <a:pt x="21003" y="727"/>
                    <a:pt x="727" y="20991"/>
                    <a:pt x="1" y="46161"/>
                  </a:cubicBezTo>
                  <a:lnTo>
                    <a:pt x="15896" y="46161"/>
                  </a:lnTo>
                  <a:cubicBezTo>
                    <a:pt x="16610" y="29766"/>
                    <a:pt x="29778" y="16610"/>
                    <a:pt x="46161" y="15895"/>
                  </a:cubicBezTo>
                  <a:lnTo>
                    <a:pt x="46161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82;p17">
              <a:extLst>
                <a:ext uri="{FF2B5EF4-FFF2-40B4-BE49-F238E27FC236}">
                  <a16:creationId xmlns:a16="http://schemas.microsoft.com/office/drawing/2014/main" id="{6A40D5FB-26C8-31D3-D5FB-83127A249FAE}"/>
                </a:ext>
              </a:extLst>
            </p:cNvPr>
            <p:cNvSpPr txBox="1"/>
            <p:nvPr/>
          </p:nvSpPr>
          <p:spPr>
            <a:xfrm>
              <a:off x="179614" y="1740074"/>
              <a:ext cx="3139258" cy="1048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Recovering low-temperature excess heat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Bi-directionality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Modularity, flexibility and resiliency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Almost no pipe insulation needed</a:t>
              </a:r>
            </a:p>
          </p:txBody>
        </p:sp>
        <p:sp>
          <p:nvSpPr>
            <p:cNvPr id="37" name="Google Shape;183;p17">
              <a:extLst>
                <a:ext uri="{FF2B5EF4-FFF2-40B4-BE49-F238E27FC236}">
                  <a16:creationId xmlns:a16="http://schemas.microsoft.com/office/drawing/2014/main" id="{00F66541-F0D8-2916-64E9-3986C6B93BD2}"/>
                </a:ext>
              </a:extLst>
            </p:cNvPr>
            <p:cNvSpPr txBox="1"/>
            <p:nvPr/>
          </p:nvSpPr>
          <p:spPr>
            <a:xfrm>
              <a:off x="1021725" y="13932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Strengths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8" name="Google Shape;184;p17">
              <a:extLst>
                <a:ext uri="{FF2B5EF4-FFF2-40B4-BE49-F238E27FC236}">
                  <a16:creationId xmlns:a16="http://schemas.microsoft.com/office/drawing/2014/main" id="{EF7C65C7-C379-5D5D-4DC6-472C9C160B15}"/>
                </a:ext>
              </a:extLst>
            </p:cNvPr>
            <p:cNvCxnSpPr>
              <a:cxnSpLocks/>
            </p:cNvCxnSpPr>
            <p:nvPr/>
          </p:nvCxnSpPr>
          <p:spPr>
            <a:xfrm>
              <a:off x="2847239" y="1621396"/>
              <a:ext cx="113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" name="Google Shape;185;p17">
            <a:extLst>
              <a:ext uri="{FF2B5EF4-FFF2-40B4-BE49-F238E27FC236}">
                <a16:creationId xmlns:a16="http://schemas.microsoft.com/office/drawing/2014/main" id="{3AA72A3C-BB13-1CAA-B252-9F68A2C067E9}"/>
              </a:ext>
            </a:extLst>
          </p:cNvPr>
          <p:cNvGrpSpPr/>
          <p:nvPr/>
        </p:nvGrpSpPr>
        <p:grpSpPr>
          <a:xfrm>
            <a:off x="4741122" y="2081785"/>
            <a:ext cx="387893" cy="387772"/>
            <a:chOff x="5642475" y="1435075"/>
            <a:chExt cx="481975" cy="481825"/>
          </a:xfrm>
        </p:grpSpPr>
        <p:sp>
          <p:nvSpPr>
            <p:cNvPr id="40" name="Google Shape;186;p17">
              <a:extLst>
                <a:ext uri="{FF2B5EF4-FFF2-40B4-BE49-F238E27FC236}">
                  <a16:creationId xmlns:a16="http://schemas.microsoft.com/office/drawing/2014/main" id="{0CDAA476-2C63-1887-11B2-496473605FDA}"/>
                </a:ext>
              </a:extLst>
            </p:cNvPr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41" name="Google Shape;187;p17">
              <a:extLst>
                <a:ext uri="{FF2B5EF4-FFF2-40B4-BE49-F238E27FC236}">
                  <a16:creationId xmlns:a16="http://schemas.microsoft.com/office/drawing/2014/main" id="{8DBC51F4-07D3-B921-8DE5-47C8F3F27742}"/>
                </a:ext>
              </a:extLst>
            </p:cNvPr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42" name="Google Shape;188;p17">
              <a:extLst>
                <a:ext uri="{FF2B5EF4-FFF2-40B4-BE49-F238E27FC236}">
                  <a16:creationId xmlns:a16="http://schemas.microsoft.com/office/drawing/2014/main" id="{65D5B5C0-A768-23D8-150A-509B9B4411B3}"/>
                </a:ext>
              </a:extLst>
            </p:cNvPr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43" name="Google Shape;189;p17">
            <a:extLst>
              <a:ext uri="{FF2B5EF4-FFF2-40B4-BE49-F238E27FC236}">
                <a16:creationId xmlns:a16="http://schemas.microsoft.com/office/drawing/2014/main" id="{3FCC129D-9EC8-D0D7-749F-A22DC8AA6618}"/>
              </a:ext>
            </a:extLst>
          </p:cNvPr>
          <p:cNvGrpSpPr/>
          <p:nvPr/>
        </p:nvGrpSpPr>
        <p:grpSpPr>
          <a:xfrm>
            <a:off x="6167100" y="3309512"/>
            <a:ext cx="6042622" cy="3092862"/>
            <a:chOff x="4612034" y="2794465"/>
            <a:chExt cx="4531966" cy="2319646"/>
          </a:xfrm>
        </p:grpSpPr>
        <p:sp>
          <p:nvSpPr>
            <p:cNvPr id="44" name="Google Shape;190;p17">
              <a:extLst>
                <a:ext uri="{FF2B5EF4-FFF2-40B4-BE49-F238E27FC236}">
                  <a16:creationId xmlns:a16="http://schemas.microsoft.com/office/drawing/2014/main" id="{5DAC8DFF-808E-4D32-FA6C-CE4EFDC4C15F}"/>
                </a:ext>
              </a:extLst>
            </p:cNvPr>
            <p:cNvSpPr/>
            <p:nvPr/>
          </p:nvSpPr>
          <p:spPr>
            <a:xfrm>
              <a:off x="4612034" y="2794465"/>
              <a:ext cx="1320894" cy="1320923"/>
            </a:xfrm>
            <a:custGeom>
              <a:avLst/>
              <a:gdLst/>
              <a:ahLst/>
              <a:cxnLst/>
              <a:rect l="l" t="t" r="r" b="b"/>
              <a:pathLst>
                <a:path w="46173" h="46174" extrusionOk="0">
                  <a:moveTo>
                    <a:pt x="30278" y="1"/>
                  </a:moveTo>
                  <a:cubicBezTo>
                    <a:pt x="29563" y="16396"/>
                    <a:pt x="16395" y="29552"/>
                    <a:pt x="0" y="30266"/>
                  </a:cubicBezTo>
                  <a:lnTo>
                    <a:pt x="0" y="46173"/>
                  </a:lnTo>
                  <a:cubicBezTo>
                    <a:pt x="25170" y="45435"/>
                    <a:pt x="45446" y="25171"/>
                    <a:pt x="4617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91;p17">
              <a:extLst>
                <a:ext uri="{FF2B5EF4-FFF2-40B4-BE49-F238E27FC236}">
                  <a16:creationId xmlns:a16="http://schemas.microsoft.com/office/drawing/2014/main" id="{88094538-FCE1-E37D-25F2-1133D8CD05CA}"/>
                </a:ext>
              </a:extLst>
            </p:cNvPr>
            <p:cNvSpPr txBox="1"/>
            <p:nvPr/>
          </p:nvSpPr>
          <p:spPr>
            <a:xfrm>
              <a:off x="6164305" y="3371759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Threats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" name="Google Shape;192;p17">
              <a:extLst>
                <a:ext uri="{FF2B5EF4-FFF2-40B4-BE49-F238E27FC236}">
                  <a16:creationId xmlns:a16="http://schemas.microsoft.com/office/drawing/2014/main" id="{B93EC313-9A0B-D14F-606F-90A8E29EC9DD}"/>
                </a:ext>
              </a:extLst>
            </p:cNvPr>
            <p:cNvSpPr txBox="1"/>
            <p:nvPr/>
          </p:nvSpPr>
          <p:spPr>
            <a:xfrm>
              <a:off x="5475127" y="3218326"/>
              <a:ext cx="3668873" cy="1895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Traditional DH design approach needs to be reviewed.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Higher costs for future HPs due to F-gas phasing out.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 case of seasonal storage need, lack of space.</a:t>
              </a:r>
            </a:p>
          </p:txBody>
        </p:sp>
        <p:cxnSp>
          <p:nvCxnSpPr>
            <p:cNvPr id="47" name="Google Shape;193;p17">
              <a:extLst>
                <a:ext uri="{FF2B5EF4-FFF2-40B4-BE49-F238E27FC236}">
                  <a16:creationId xmlns:a16="http://schemas.microsoft.com/office/drawing/2014/main" id="{DC6261C1-900B-5BBC-A95A-F697943DF4F2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rot="10800000">
              <a:off x="5619205" y="3586559"/>
              <a:ext cx="545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Google Shape;194;p17">
            <a:extLst>
              <a:ext uri="{FF2B5EF4-FFF2-40B4-BE49-F238E27FC236}">
                <a16:creationId xmlns:a16="http://schemas.microsoft.com/office/drawing/2014/main" id="{DB358C44-11CF-95FA-9EF7-3DBF206F275F}"/>
              </a:ext>
            </a:extLst>
          </p:cNvPr>
          <p:cNvGrpSpPr/>
          <p:nvPr/>
        </p:nvGrpSpPr>
        <p:grpSpPr>
          <a:xfrm>
            <a:off x="6965172" y="4108637"/>
            <a:ext cx="415284" cy="360550"/>
            <a:chOff x="6218300" y="4416175"/>
            <a:chExt cx="516000" cy="448000"/>
          </a:xfrm>
        </p:grpSpPr>
        <p:sp>
          <p:nvSpPr>
            <p:cNvPr id="49" name="Google Shape;195;p17">
              <a:extLst>
                <a:ext uri="{FF2B5EF4-FFF2-40B4-BE49-F238E27FC236}">
                  <a16:creationId xmlns:a16="http://schemas.microsoft.com/office/drawing/2014/main" id="{3E53F564-CF65-60D5-EC28-5F787B253109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50" name="Google Shape;196;p17">
              <a:extLst>
                <a:ext uri="{FF2B5EF4-FFF2-40B4-BE49-F238E27FC236}">
                  <a16:creationId xmlns:a16="http://schemas.microsoft.com/office/drawing/2014/main" id="{7385A972-D30B-C2F0-E36F-563BFC3ED49B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51" name="Google Shape;197;p17">
              <a:extLst>
                <a:ext uri="{FF2B5EF4-FFF2-40B4-BE49-F238E27FC236}">
                  <a16:creationId xmlns:a16="http://schemas.microsoft.com/office/drawing/2014/main" id="{C15F98CD-84A3-B34C-FCC4-396AFFB06392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27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1588-F9DB-9CFF-9040-B1AE0518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>
                <a:solidFill>
                  <a:srgbClr val="36CE94"/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BBDD-B2D9-C402-094C-976107459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E" smtClean="0"/>
              <a:pPr/>
              <a:t>12</a:t>
            </a:fld>
            <a:endParaRPr lang="en-IE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62870DB-68C6-1FB3-A799-24874606FC52}"/>
              </a:ext>
            </a:extLst>
          </p:cNvPr>
          <p:cNvSpPr txBox="1">
            <a:spLocks/>
          </p:cNvSpPr>
          <p:nvPr/>
        </p:nvSpPr>
        <p:spPr>
          <a:xfrm>
            <a:off x="1007096" y="1482284"/>
            <a:ext cx="10151684" cy="49362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333333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600" i="1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Dublin, datacenters consume </a:t>
            </a:r>
            <a:r>
              <a:rPr lang="en-US" sz="2600" b="1" i="1" kern="0" dirty="0">
                <a:solidFill>
                  <a:srgbClr val="24BE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18%</a:t>
            </a:r>
            <a:r>
              <a:rPr lang="en-US" sz="1600" i="1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the total electricity consumption equivalent to 5252 GWh</a:t>
            </a:r>
          </a:p>
          <a:p>
            <a:pPr marL="114300" indent="0">
              <a:buNone/>
            </a:pPr>
            <a:endParaRPr lang="en-US" sz="1600" i="1" kern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i="1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Around </a:t>
            </a:r>
            <a:r>
              <a:rPr lang="en-US" sz="2600" b="1" i="1" kern="0" dirty="0">
                <a:solidFill>
                  <a:srgbClr val="24BE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30-40%</a:t>
            </a:r>
            <a:r>
              <a:rPr lang="en-US" sz="1600" i="1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this energy is rejected as heat.</a:t>
            </a:r>
          </a:p>
          <a:p>
            <a:pPr marL="114300" indent="0">
              <a:buNone/>
            </a:pPr>
            <a:endParaRPr lang="en-US" sz="1600" i="1" kern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i="1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proper heat recovery technologies, 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24BE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60-80%</a:t>
            </a:r>
            <a:r>
              <a:rPr lang="en-US" sz="1600" i="1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this energy can recovered from the cooling system.</a:t>
            </a:r>
          </a:p>
          <a:p>
            <a:pPr marL="114300" indent="0">
              <a:buNone/>
            </a:pPr>
            <a:endParaRPr lang="en-US" sz="1600" i="1" kern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i="1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Since this heat is low-grade, it is ideal for low temperature applications like 5GDH .</a:t>
            </a:r>
          </a:p>
          <a:p>
            <a:pPr marL="114300" indent="0">
              <a:buNone/>
            </a:pPr>
            <a:endParaRPr lang="en-US" sz="1600" i="1" kern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i="1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5G district heating networks offer a great decarbonization opportunity for modern cities.</a:t>
            </a:r>
          </a:p>
          <a:p>
            <a:pPr marL="114300" indent="0">
              <a:buNone/>
            </a:pPr>
            <a:endParaRPr lang="en-US" sz="1600" i="1" kern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i="1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a decarbonized electricity grid accompanying 5G district heating, ambitious climate goals are achievable.</a:t>
            </a:r>
          </a:p>
          <a:p>
            <a:pPr marL="114300" indent="0">
              <a:buNone/>
            </a:pPr>
            <a:endParaRPr lang="en-US" sz="1600" i="1" kern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i="1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still serious technical, political and economical challenges in developing this technology ! </a:t>
            </a:r>
          </a:p>
          <a:p>
            <a:endParaRPr lang="en-US" sz="1600" i="1" kern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600" i="1" kern="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2" descr="University-College-Dublin-AFC-Logo-UCD-Dublin-Logo – Finn Harps FC">
            <a:extLst>
              <a:ext uri="{FF2B5EF4-FFF2-40B4-BE49-F238E27FC236}">
                <a16:creationId xmlns:a16="http://schemas.microsoft.com/office/drawing/2014/main" id="{E36CBBB7-7FB1-6BC9-AD77-20C052A2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35560"/>
            <a:ext cx="1008077" cy="10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0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0EDB2B6-6BA1-F412-3495-6346AEEFC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1770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706" y="0"/>
            <a:ext cx="12224992" cy="690513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6"/>
          <p:cNvSpPr txBox="1">
            <a:spLocks noGrp="1"/>
          </p:cNvSpPr>
          <p:nvPr>
            <p:ph type="subTitle" idx="1"/>
          </p:nvPr>
        </p:nvSpPr>
        <p:spPr>
          <a:xfrm>
            <a:off x="2566659" y="4627441"/>
            <a:ext cx="68580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IE" dirty="0">
                <a:solidFill>
                  <a:schemeClr val="lt1"/>
                </a:solidFill>
              </a:rPr>
              <a:t>Next Generation Energy Systems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537" name="Google Shape;537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8018" y="1695507"/>
            <a:ext cx="2835282" cy="2293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75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1588-F9DB-9CFF-9040-B1AE0518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>
                <a:solidFill>
                  <a:srgbClr val="36CE94"/>
                </a:solidFill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59931-5D64-DB6E-D80B-30AA73C18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IE" sz="1600" b="1" dirty="0"/>
              <a:t>Speaker's Prelude</a:t>
            </a:r>
          </a:p>
          <a:p>
            <a:r>
              <a:rPr lang="en-IE" sz="1600" b="1" dirty="0"/>
              <a:t>Data Centres: Urban Energy Giants</a:t>
            </a:r>
          </a:p>
          <a:p>
            <a:r>
              <a:rPr lang="en-IE" sz="1600" b="1" dirty="0"/>
              <a:t>Data Centres as Prosumers</a:t>
            </a:r>
          </a:p>
          <a:p>
            <a:r>
              <a:rPr lang="en-IE" sz="1600" b="1" dirty="0"/>
              <a:t>The Evolution of District Heating</a:t>
            </a:r>
          </a:p>
          <a:p>
            <a:r>
              <a:rPr lang="en-IE" sz="1600" b="1" dirty="0"/>
              <a:t>Overview of the 5G District Heating</a:t>
            </a:r>
          </a:p>
          <a:p>
            <a:r>
              <a:rPr lang="en-IE" sz="1600" b="1" dirty="0"/>
              <a:t>Conclusion</a:t>
            </a:r>
          </a:p>
          <a:p>
            <a:r>
              <a:rPr lang="en-IE" sz="1600" b="1" dirty="0"/>
              <a:t>Discussion and Questions</a:t>
            </a:r>
            <a:endParaRPr lang="en-IE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BBDD-B2D9-C402-094C-976107459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E" smtClean="0"/>
              <a:pPr/>
              <a:t>2</a:t>
            </a:fld>
            <a:endParaRPr lang="en-IE" dirty="0"/>
          </a:p>
        </p:txBody>
      </p:sp>
      <p:pic>
        <p:nvPicPr>
          <p:cNvPr id="5" name="Picture 2" descr="University-College-Dublin-AFC-Logo-UCD-Dublin-Logo – Finn Harps FC">
            <a:extLst>
              <a:ext uri="{FF2B5EF4-FFF2-40B4-BE49-F238E27FC236}">
                <a16:creationId xmlns:a16="http://schemas.microsoft.com/office/drawing/2014/main" id="{894F49E0-33F0-141E-4C56-23833FAA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35560"/>
            <a:ext cx="1008077" cy="10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modern data center connected to smart district heating system">
            <a:extLst>
              <a:ext uri="{FF2B5EF4-FFF2-40B4-BE49-F238E27FC236}">
                <a16:creationId xmlns:a16="http://schemas.microsoft.com/office/drawing/2014/main" id="{FFE5CBEF-D6C4-8E5D-EE40-1AC64D67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23" y="520086"/>
            <a:ext cx="6002354" cy="60023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2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NexSys | LinkedIn">
            <a:extLst>
              <a:ext uri="{FF2B5EF4-FFF2-40B4-BE49-F238E27FC236}">
                <a16:creationId xmlns:a16="http://schemas.microsoft.com/office/drawing/2014/main" id="{E8256A71-7229-C767-697D-2E852D9C0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27" y="1891408"/>
            <a:ext cx="2138323" cy="213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D1588-F9DB-9CFF-9040-B1AE0518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36CE94"/>
                </a:solidFill>
              </a:rPr>
              <a:t>Speaker’s Prelude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59931-5D64-DB6E-D80B-30AA73C18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000" b="1" dirty="0">
                <a:solidFill>
                  <a:srgbClr val="24BECC"/>
                </a:solidFill>
              </a:rPr>
              <a:t>Alireza Etemad</a:t>
            </a:r>
          </a:p>
          <a:p>
            <a:pPr marL="114300" indent="0">
              <a:buNone/>
            </a:pPr>
            <a:endParaRPr lang="en-US" sz="2000" b="1" dirty="0"/>
          </a:p>
          <a:p>
            <a:r>
              <a:rPr lang="en-US" sz="2000" dirty="0"/>
              <a:t>PhD Candidate at UCD – </a:t>
            </a:r>
            <a:r>
              <a:rPr lang="en-US" sz="2000" dirty="0" err="1"/>
              <a:t>NexSys</a:t>
            </a:r>
            <a:r>
              <a:rPr lang="en-US" sz="2000" dirty="0"/>
              <a:t> Project</a:t>
            </a:r>
          </a:p>
          <a:p>
            <a:pPr lvl="1"/>
            <a:r>
              <a:rPr lang="en-US" sz="1600" dirty="0"/>
              <a:t>Under Supervision of Associate Professor James O’Donnell</a:t>
            </a:r>
          </a:p>
          <a:p>
            <a:pPr marL="571500" lvl="1" indent="0">
              <a:buNone/>
            </a:pPr>
            <a:endParaRPr lang="en-US" sz="1600" dirty="0"/>
          </a:p>
          <a:p>
            <a:pPr marL="571500" lvl="1" indent="0">
              <a:buNone/>
            </a:pPr>
            <a:endParaRPr lang="en-US" sz="1600" dirty="0"/>
          </a:p>
          <a:p>
            <a:pPr marL="571500" lvl="1" indent="0">
              <a:buNone/>
            </a:pPr>
            <a:endParaRPr lang="en-US" sz="1600" dirty="0"/>
          </a:p>
          <a:p>
            <a:r>
              <a:rPr lang="en-US" sz="2000" dirty="0"/>
              <a:t>Senior Energy Policy Researcher at SEAI</a:t>
            </a:r>
          </a:p>
          <a:p>
            <a:pPr lvl="1"/>
            <a:r>
              <a:rPr lang="en-US" sz="1600" dirty="0"/>
              <a:t>Decarbonized Heat Group, Research and Technology Department</a:t>
            </a:r>
          </a:p>
          <a:p>
            <a:endParaRPr lang="en-US" sz="2000" dirty="0"/>
          </a:p>
          <a:p>
            <a:endParaRPr lang="en-US" sz="2000" dirty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IE" sz="1400" dirty="0"/>
              <a:t>Alireza.Etemad@ucdconnect.ie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BBDD-B2D9-C402-094C-976107459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E" smtClean="0"/>
              <a:pPr/>
              <a:t>3</a:t>
            </a:fld>
            <a:endParaRPr lang="en-IE" dirty="0"/>
          </a:p>
        </p:txBody>
      </p:sp>
      <p:pic>
        <p:nvPicPr>
          <p:cNvPr id="5" name="Picture 2" descr="University-College-Dublin-AFC-Logo-UCD-Dublin-Logo – Finn Harps FC">
            <a:extLst>
              <a:ext uri="{FF2B5EF4-FFF2-40B4-BE49-F238E27FC236}">
                <a16:creationId xmlns:a16="http://schemas.microsoft.com/office/drawing/2014/main" id="{D8124F0C-BEB2-6BBA-BD0D-7884C9984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35560"/>
            <a:ext cx="1008077" cy="10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ustainable Energy Authority of Ireland (SEAI) - Ocean Energy Europe">
            <a:extLst>
              <a:ext uri="{FF2B5EF4-FFF2-40B4-BE49-F238E27FC236}">
                <a16:creationId xmlns:a16="http://schemas.microsoft.com/office/drawing/2014/main" id="{298FFE0C-0B59-1BF6-DCA0-1D20D62D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778" y="4029731"/>
            <a:ext cx="2814222" cy="72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1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-DCMEC2022 Infographic image">
            <a:extLst>
              <a:ext uri="{FF2B5EF4-FFF2-40B4-BE49-F238E27FC236}">
                <a16:creationId xmlns:a16="http://schemas.microsoft.com/office/drawing/2014/main" id="{B5B6C081-A2FC-2B9A-BD90-A001182E8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96" y="1411041"/>
            <a:ext cx="9326656" cy="544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D1588-F9DB-9CFF-9040-B1AE0518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602" y="360402"/>
            <a:ext cx="9892644" cy="1325563"/>
          </a:xfrm>
        </p:spPr>
        <p:txBody>
          <a:bodyPr>
            <a:normAutofit/>
          </a:bodyPr>
          <a:lstStyle/>
          <a:p>
            <a:r>
              <a:rPr lang="en-IE" sz="2800" dirty="0">
                <a:solidFill>
                  <a:srgbClr val="36CE94"/>
                </a:solidFill>
              </a:rPr>
              <a:t>Data Centres: Urban Energy Giants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BBDD-B2D9-C402-094C-976107459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E" smtClean="0"/>
              <a:pPr/>
              <a:t>4</a:t>
            </a:fld>
            <a:endParaRPr lang="en-IE" dirty="0"/>
          </a:p>
        </p:txBody>
      </p:sp>
      <p:pic>
        <p:nvPicPr>
          <p:cNvPr id="8" name="Picture 2" descr="University-College-Dublin-AFC-Logo-UCD-Dublin-Logo – Finn Harps FC">
            <a:extLst>
              <a:ext uri="{FF2B5EF4-FFF2-40B4-BE49-F238E27FC236}">
                <a16:creationId xmlns:a16="http://schemas.microsoft.com/office/drawing/2014/main" id="{AA34610F-8C08-484F-C9A2-259752AB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35560"/>
            <a:ext cx="1008077" cy="10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1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1588-F9DB-9CFF-9040-B1AE0518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78" y="368101"/>
            <a:ext cx="9892644" cy="1325563"/>
          </a:xfrm>
        </p:spPr>
        <p:txBody>
          <a:bodyPr>
            <a:normAutofit/>
          </a:bodyPr>
          <a:lstStyle/>
          <a:p>
            <a:r>
              <a:rPr lang="en-IE" sz="2800" dirty="0">
                <a:solidFill>
                  <a:srgbClr val="36CE94"/>
                </a:solidFill>
              </a:rPr>
              <a:t>A Potential in Town: Data Centres as Prosumers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BBDD-B2D9-C402-094C-976107459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E" smtClean="0"/>
              <a:pPr/>
              <a:t>5</a:t>
            </a:fld>
            <a:endParaRPr lang="en-I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B90B2EE-E120-350D-8B9E-85527A470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08194"/>
            <a:ext cx="11353800" cy="34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iversity-College-Dublin-AFC-Logo-UCD-Dublin-Logo – Finn Harps FC">
            <a:extLst>
              <a:ext uri="{FF2B5EF4-FFF2-40B4-BE49-F238E27FC236}">
                <a16:creationId xmlns:a16="http://schemas.microsoft.com/office/drawing/2014/main" id="{EFD0F8B9-CA14-454A-7D5E-4A1C8F99D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35560"/>
            <a:ext cx="1008077" cy="10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5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1588-F9DB-9CFF-9040-B1AE0518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78" y="271462"/>
            <a:ext cx="9892644" cy="1325563"/>
          </a:xfrm>
        </p:spPr>
        <p:txBody>
          <a:bodyPr>
            <a:normAutofit/>
          </a:bodyPr>
          <a:lstStyle/>
          <a:p>
            <a:r>
              <a:rPr lang="en-IE" sz="2800" dirty="0">
                <a:solidFill>
                  <a:srgbClr val="36CE94"/>
                </a:solidFill>
              </a:rPr>
              <a:t>From steam age to smart thermal grids : </a:t>
            </a:r>
            <a:br>
              <a:rPr lang="en-IE" sz="2800" dirty="0">
                <a:solidFill>
                  <a:srgbClr val="36CE94"/>
                </a:solidFill>
              </a:rPr>
            </a:br>
            <a:r>
              <a:rPr lang="en-IE" sz="2800" dirty="0">
                <a:solidFill>
                  <a:srgbClr val="36CE94"/>
                </a:solidFill>
              </a:rPr>
              <a:t>The evolution of district heating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BBDD-B2D9-C402-094C-976107459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E" smtClean="0"/>
              <a:pPr/>
              <a:t>6</a:t>
            </a:fld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988659-D2D7-982E-F822-239B7FA20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IE" dirty="0"/>
          </a:p>
        </p:txBody>
      </p:sp>
      <p:pic>
        <p:nvPicPr>
          <p:cNvPr id="7" name="Picture 5" descr="Timeline&#10;&#10;Description automatically generated">
            <a:extLst>
              <a:ext uri="{FF2B5EF4-FFF2-40B4-BE49-F238E27FC236}">
                <a16:creationId xmlns:a16="http://schemas.microsoft.com/office/drawing/2014/main" id="{E2C6CD26-37B2-5D05-CB14-BD275FC69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131" y="1403541"/>
            <a:ext cx="8574724" cy="5089334"/>
          </a:xfrm>
        </p:spPr>
      </p:pic>
      <p:pic>
        <p:nvPicPr>
          <p:cNvPr id="3" name="Picture 2" descr="University-College-Dublin-AFC-Logo-UCD-Dublin-Logo – Finn Harps FC">
            <a:extLst>
              <a:ext uri="{FF2B5EF4-FFF2-40B4-BE49-F238E27FC236}">
                <a16:creationId xmlns:a16="http://schemas.microsoft.com/office/drawing/2014/main" id="{8FC9AFA7-0FF7-A933-FF8F-621FCFBE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35560"/>
            <a:ext cx="1008077" cy="10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29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1588-F9DB-9CFF-9040-B1AE0518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78" y="324891"/>
            <a:ext cx="9892644" cy="1325563"/>
          </a:xfrm>
        </p:spPr>
        <p:txBody>
          <a:bodyPr>
            <a:normAutofit/>
          </a:bodyPr>
          <a:lstStyle/>
          <a:p>
            <a:r>
              <a:rPr lang="en-IE" sz="2800" dirty="0">
                <a:solidFill>
                  <a:srgbClr val="36CE94"/>
                </a:solidFill>
              </a:rPr>
              <a:t>Overview of the 5</a:t>
            </a:r>
            <a:r>
              <a:rPr lang="en-IE" sz="2800" baseline="30000" dirty="0">
                <a:solidFill>
                  <a:srgbClr val="36CE94"/>
                </a:solidFill>
              </a:rPr>
              <a:t>th</a:t>
            </a:r>
            <a:r>
              <a:rPr lang="en-IE" sz="2800" dirty="0">
                <a:solidFill>
                  <a:srgbClr val="36CE94"/>
                </a:solidFill>
              </a:rPr>
              <a:t> Generation District Heating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BBDD-B2D9-C402-094C-976107459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E" smtClean="0"/>
              <a:pPr/>
              <a:t>7</a:t>
            </a:fld>
            <a:endParaRPr lang="en-IE" dirty="0"/>
          </a:p>
        </p:txBody>
      </p:sp>
      <p:pic>
        <p:nvPicPr>
          <p:cNvPr id="8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B917EF1C-3DE6-EB59-01A8-545217EF1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77" y="1690688"/>
            <a:ext cx="8573246" cy="4500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University-College-Dublin-AFC-Logo-UCD-Dublin-Logo – Finn Harps FC">
            <a:extLst>
              <a:ext uri="{FF2B5EF4-FFF2-40B4-BE49-F238E27FC236}">
                <a16:creationId xmlns:a16="http://schemas.microsoft.com/office/drawing/2014/main" id="{0570BED2-74CC-4126-34FE-018524BF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35560"/>
            <a:ext cx="1008077" cy="10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4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1588-F9DB-9CFF-9040-B1AE0518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>
                <a:solidFill>
                  <a:srgbClr val="36CE94"/>
                </a:solidFill>
              </a:rPr>
              <a:t>Wait a minute…What?!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BBDD-B2D9-C402-094C-976107459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E" smtClean="0"/>
              <a:pPr/>
              <a:t>8</a:t>
            </a:fld>
            <a:endParaRPr lang="en-IE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62870DB-68C6-1FB3-A799-24874606FC52}"/>
              </a:ext>
            </a:extLst>
          </p:cNvPr>
          <p:cNvSpPr txBox="1">
            <a:spLocks/>
          </p:cNvSpPr>
          <p:nvPr/>
        </p:nvSpPr>
        <p:spPr>
          <a:xfrm>
            <a:off x="1746320" y="1538222"/>
            <a:ext cx="9607479" cy="45270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333333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600" i="1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tricky question may come to mind when people hear about the 5GDHCS: </a:t>
            </a:r>
          </a:p>
          <a:p>
            <a:endParaRPr lang="en-US" sz="1600" i="1" kern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i="1" kern="0" dirty="0">
                <a:solidFill>
                  <a:srgbClr val="27BEB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in this system, every house should have a Heat pump, then what is the point of district heating? </a:t>
            </a:r>
          </a:p>
          <a:p>
            <a:pPr marL="114300" indent="0">
              <a:buNone/>
            </a:pPr>
            <a:r>
              <a:rPr lang="en-US" sz="1600" i="1" kern="0" dirty="0">
                <a:solidFill>
                  <a:srgbClr val="27BEB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Are we having a reverse evolution to go back to the individual heating?</a:t>
            </a:r>
          </a:p>
          <a:p>
            <a:endParaRPr lang="en-US" sz="1600" i="1" kern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i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take a moment to think about the answer…</a:t>
            </a:r>
          </a:p>
        </p:txBody>
      </p:sp>
      <p:pic>
        <p:nvPicPr>
          <p:cNvPr id="7" name="Picture 2" descr="a question mark with an owl looking confused. suitable for background of a powerpoint slide.">
            <a:extLst>
              <a:ext uri="{FF2B5EF4-FFF2-40B4-BE49-F238E27FC236}">
                <a16:creationId xmlns:a16="http://schemas.microsoft.com/office/drawing/2014/main" id="{0F9ECE68-3352-E190-9CC7-CA1E39E25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86" y="3429000"/>
            <a:ext cx="3147513" cy="3147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versity-College-Dublin-AFC-Logo-UCD-Dublin-Logo – Finn Harps FC">
            <a:extLst>
              <a:ext uri="{FF2B5EF4-FFF2-40B4-BE49-F238E27FC236}">
                <a16:creationId xmlns:a16="http://schemas.microsoft.com/office/drawing/2014/main" id="{E36CBBB7-7FB1-6BC9-AD77-20C052A2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35560"/>
            <a:ext cx="1008077" cy="10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5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1588-F9DB-9CFF-9040-B1AE0518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>
                <a:solidFill>
                  <a:srgbClr val="36CE94"/>
                </a:solidFill>
              </a:rPr>
              <a:t>5GDH : A Network of Heat Pumps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BBDD-B2D9-C402-094C-976107459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E" smtClean="0"/>
              <a:pPr/>
              <a:t>9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DDC616-FE54-4D0D-AD5F-7D77374D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948" y="1461456"/>
            <a:ext cx="2632998" cy="351096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5F0DDE9-76D2-2C96-4C02-7B94B11D2C98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5400000">
            <a:off x="5120777" y="4363043"/>
            <a:ext cx="607295" cy="182604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84B029-7CCD-7B7D-A33E-B1EE954BADCA}"/>
              </a:ext>
            </a:extLst>
          </p:cNvPr>
          <p:cNvSpPr/>
          <p:nvPr/>
        </p:nvSpPr>
        <p:spPr>
          <a:xfrm>
            <a:off x="3922232" y="5579714"/>
            <a:ext cx="1178337" cy="776636"/>
          </a:xfrm>
          <a:prstGeom prst="roundRect">
            <a:avLst/>
          </a:prstGeom>
          <a:solidFill>
            <a:srgbClr val="66CCFF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Air Source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200" b="1" baseline="-25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0 </a:t>
            </a:r>
            <a:r>
              <a:rPr lang="en-US" sz="1200" b="1" baseline="30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12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endParaRPr lang="en-IE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EDD142-AB14-A0F1-FBE2-158BD8D445B1}"/>
              </a:ext>
            </a:extLst>
          </p:cNvPr>
          <p:cNvSpPr/>
          <p:nvPr/>
        </p:nvSpPr>
        <p:spPr>
          <a:xfrm>
            <a:off x="5588349" y="5579400"/>
            <a:ext cx="1178338" cy="776950"/>
          </a:xfrm>
          <a:prstGeom prst="roundRect">
            <a:avLst/>
          </a:prstGeom>
          <a:solidFill>
            <a:srgbClr val="36CE94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Ground Source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200" b="1" baseline="-25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6~10 </a:t>
            </a:r>
            <a:r>
              <a:rPr lang="en-US" sz="1200" b="1" baseline="30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12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endParaRPr lang="en-IE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9A9565D-9CB4-8926-393E-44716C306C69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>
          <a:xfrm rot="5400000" flipH="1" flipV="1">
            <a:off x="5953992" y="5195946"/>
            <a:ext cx="606981" cy="159929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54F1AC-21C2-30AC-6758-6C89F73405DC}"/>
              </a:ext>
            </a:extLst>
          </p:cNvPr>
          <p:cNvSpPr/>
          <p:nvPr/>
        </p:nvSpPr>
        <p:spPr>
          <a:xfrm>
            <a:off x="7344226" y="5579400"/>
            <a:ext cx="1178338" cy="776950"/>
          </a:xfrm>
          <a:prstGeom prst="roundRect">
            <a:avLst/>
          </a:prstGeom>
          <a:solidFill>
            <a:srgbClr val="27BEBF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Water Source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200" b="1" baseline="-25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??? </a:t>
            </a:r>
            <a:r>
              <a:rPr lang="en-US" sz="1200" b="1" baseline="30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12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endParaRPr lang="en-IE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414A45B-B36C-3AE1-E71B-9D5B868D0BA9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rot="16200000" flipH="1">
            <a:off x="6831931" y="4477935"/>
            <a:ext cx="606981" cy="159594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3E0EE78-9178-4606-8ADC-D477EED07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59" y="2498635"/>
            <a:ext cx="3084877" cy="832917"/>
          </a:xfrm>
          <a:prstGeom prst="rect">
            <a:avLst/>
          </a:prstGeom>
        </p:spPr>
      </p:pic>
      <p:pic>
        <p:nvPicPr>
          <p:cNvPr id="17" name="Picture 2" descr="University-College-Dublin-AFC-Logo-UCD-Dublin-Logo – Finn Harps FC">
            <a:extLst>
              <a:ext uri="{FF2B5EF4-FFF2-40B4-BE49-F238E27FC236}">
                <a16:creationId xmlns:a16="http://schemas.microsoft.com/office/drawing/2014/main" id="{6A518254-A105-21EF-2FDA-CC10CCE7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35560"/>
            <a:ext cx="1008077" cy="10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193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10298</TotalTime>
  <Words>477</Words>
  <Application>Microsoft Office PowerPoint</Application>
  <PresentationFormat>Widescreen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(Body)</vt:lpstr>
      <vt:lpstr>Arial (Headings)</vt:lpstr>
      <vt:lpstr>Calibri</vt:lpstr>
      <vt:lpstr>Fira Sans Extra Condensed Medium</vt:lpstr>
      <vt:lpstr>Lato</vt:lpstr>
      <vt:lpstr>Open Sans</vt:lpstr>
      <vt:lpstr>1_Office Theme</vt:lpstr>
      <vt:lpstr>PowerPoint Presentation</vt:lpstr>
      <vt:lpstr>Agenda</vt:lpstr>
      <vt:lpstr>Speaker’s Prelude</vt:lpstr>
      <vt:lpstr>Data Centres: Urban Energy Giants</vt:lpstr>
      <vt:lpstr>A Potential in Town: Data Centres as Prosumers</vt:lpstr>
      <vt:lpstr>From steam age to smart thermal grids :  The evolution of district heating</vt:lpstr>
      <vt:lpstr>Overview of the 5th Generation District Heating</vt:lpstr>
      <vt:lpstr>Wait a minute…What?!</vt:lpstr>
      <vt:lpstr>5GDH : A Network of Heat Pumps</vt:lpstr>
      <vt:lpstr>5GDH: A Network of Heat Pumps</vt:lpstr>
      <vt:lpstr>SWOT Analysis of 5G Heat Networks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 14:15 - Response to Postal Reviews</dc:title>
  <dc:creator>claire.cullen@ucd.ie</dc:creator>
  <cp:lastModifiedBy>Alireza Etemad</cp:lastModifiedBy>
  <cp:revision>104</cp:revision>
  <dcterms:created xsi:type="dcterms:W3CDTF">2021-08-18T15:17:20Z</dcterms:created>
  <dcterms:modified xsi:type="dcterms:W3CDTF">2023-09-25T12:30:14Z</dcterms:modified>
</cp:coreProperties>
</file>